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7" r:id="rId9"/>
    <p:sldId id="261" r:id="rId10"/>
    <p:sldId id="262" r:id="rId11"/>
    <p:sldId id="263" r:id="rId12"/>
    <p:sldId id="264" r:id="rId13"/>
    <p:sldId id="265" r:id="rId14"/>
    <p:sldId id="271" r:id="rId15"/>
    <p:sldId id="272" r:id="rId16"/>
    <p:sldId id="270" r:id="rId17"/>
    <p:sldId id="266" r:id="rId18"/>
  </p:sldIdLst>
  <p:sldSz cx="12192000" cy="6858000"/>
  <p:notesSz cx="6858000" cy="9144000"/>
  <p:embeddedFontLst>
    <p:embeddedFont>
      <p:font typeface="Garamond" panose="02020404030301010803" pitchFamily="18" charset="0"/>
      <p:regular r:id="rId20"/>
      <p:bold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MU Serif" panose="02000603000000000000" pitchFamily="2" charset="0"/>
      <p:regular r:id="rId27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20/7/2023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8201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20/7/2023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20/7/2023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20/7/2023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20/7/2023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20/7/2023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/>
              <a:t>Μεταφορά μάθησης σε Βαθιά Νευρωνικά Δίκτυα</a:t>
            </a:r>
            <a:endParaRPr lang="el-GR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</a:t>
            </a:r>
            <a:r>
              <a:rPr lang="el-GR" sz="1200" dirty="0"/>
              <a:t>Βαθιά 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10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Κανονικοποίηση</a:t>
            </a:r>
            <a:endParaRPr lang="en-US" sz="3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2790" y="5379971"/>
            <a:ext cx="490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 κανονικοποίηση </a:t>
            </a:r>
            <a:r>
              <a:rPr lang="en-US" dirty="0" smtClean="0"/>
              <a:t>L1,L2 </a:t>
            </a:r>
            <a:r>
              <a:rPr lang="el-GR" dirty="0" smtClean="0"/>
              <a:t>φαίνεται να οδηγούν σε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οπότε και απορρίφθηκαν. Αντιθέτως όμως έγινε χρήση </a:t>
            </a:r>
            <a:r>
              <a:rPr lang="en-US" dirty="0" smtClean="0"/>
              <a:t>dropout layers</a:t>
            </a:r>
            <a:endParaRPr lang="el-GR" dirty="0"/>
          </a:p>
        </p:txBody>
      </p:sp>
      <p:sp>
        <p:nvSpPr>
          <p:cNvPr id="19" name="TextBox 18"/>
          <p:cNvSpPr txBox="1"/>
          <p:nvPr/>
        </p:nvSpPr>
        <p:spPr>
          <a:xfrm>
            <a:off x="1479666" y="1398670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Μπορούμε να βελτιώσουμε περαιτέρω το μοντέλο</a:t>
            </a:r>
            <a:r>
              <a:rPr lang="en-US" dirty="0">
                <a:solidFill>
                  <a:srgbClr val="0070C0"/>
                </a:solidFill>
              </a:rPr>
              <a:t>;</a:t>
            </a:r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16" y="2431457"/>
            <a:ext cx="8294473" cy="256046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 flipV="1">
            <a:off x="3822432" y="4431957"/>
            <a:ext cx="1804698" cy="94801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034791" y="3020061"/>
            <a:ext cx="1592338" cy="234808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627129" y="3616411"/>
            <a:ext cx="1580979" cy="17635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627129" y="4270156"/>
            <a:ext cx="1869303" cy="1097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11</a:t>
            </a:fld>
            <a:endParaRPr lang="el-GR" sz="1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A6FD7-391D-23E2-B6E9-6F83DA402ACE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</a:t>
            </a:r>
            <a:r>
              <a:rPr lang="el-GR" sz="3200" dirty="0" err="1"/>
              <a:t>Ξεπάγωμα</a:t>
            </a:r>
            <a:r>
              <a:rPr lang="el-GR" sz="3200" dirty="0"/>
              <a:t> </a:t>
            </a:r>
            <a:r>
              <a:rPr lang="en-US" sz="3200" dirty="0"/>
              <a:t>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DBFFC78-E558-CCDF-39EA-3AFE52BE2C5A}"/>
              </a:ext>
            </a:extLst>
          </p:cNvPr>
          <p:cNvSpPr txBox="1"/>
          <p:nvPr/>
        </p:nvSpPr>
        <p:spPr>
          <a:xfrm>
            <a:off x="1217233" y="1401993"/>
            <a:ext cx="975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Πόσα </a:t>
            </a:r>
            <a:r>
              <a:rPr lang="en-US" dirty="0">
                <a:solidFill>
                  <a:srgbClr val="0070C0"/>
                </a:solidFill>
              </a:rPr>
              <a:t>layers </a:t>
            </a:r>
            <a:r>
              <a:rPr lang="el-GR" dirty="0">
                <a:solidFill>
                  <a:srgbClr val="0070C0"/>
                </a:solidFill>
              </a:rPr>
              <a:t>να κάνουμε </a:t>
            </a:r>
            <a:r>
              <a:rPr lang="en-US" dirty="0">
                <a:solidFill>
                  <a:srgbClr val="0070C0"/>
                </a:solidFill>
              </a:rPr>
              <a:t>unfreeze </a:t>
            </a:r>
            <a:r>
              <a:rPr lang="el-GR" dirty="0">
                <a:solidFill>
                  <a:srgbClr val="0070C0"/>
                </a:solidFill>
              </a:rPr>
              <a:t>στο </a:t>
            </a:r>
            <a:r>
              <a:rPr lang="en-US" dirty="0">
                <a:solidFill>
                  <a:srgbClr val="0070C0"/>
                </a:solidFill>
              </a:rPr>
              <a:t>ResNet50;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/>
          </a:p>
          <a:p>
            <a:r>
              <a:rPr lang="el-GR" dirty="0"/>
              <a:t>Ιδανικά θα θέλαμε να ξεπαγώσουμε όλα τα </a:t>
            </a:r>
            <a:r>
              <a:rPr lang="en-US" dirty="0"/>
              <a:t>layers </a:t>
            </a:r>
            <a:r>
              <a:rPr lang="el-GR" dirty="0"/>
              <a:t>του </a:t>
            </a:r>
            <a:r>
              <a:rPr lang="en-US" dirty="0"/>
              <a:t>ResNet50,</a:t>
            </a:r>
            <a:r>
              <a:rPr lang="el-GR" dirty="0"/>
              <a:t> αλλά απαιτούσε μεγάλο υπολογιστικό κόστος.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552246-EE26-A31A-A162-E8D64E676570}"/>
              </a:ext>
            </a:extLst>
          </p:cNvPr>
          <p:cNvSpPr txBox="1"/>
          <p:nvPr/>
        </p:nvSpPr>
        <p:spPr>
          <a:xfrm>
            <a:off x="4828376" y="5640243"/>
            <a:ext cx="18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Unfreeze 20 layers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01" y="2522621"/>
            <a:ext cx="8640494" cy="27048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F6B88602-CAA2-7258-32D9-01811E4FC0C0}"/>
              </a:ext>
            </a:extLst>
          </p:cNvPr>
          <p:cNvCxnSpPr>
            <a:cxnSpLocks/>
          </p:cNvCxnSpPr>
          <p:nvPr/>
        </p:nvCxnSpPr>
        <p:spPr>
          <a:xfrm flipH="1" flipV="1">
            <a:off x="3900878" y="3128370"/>
            <a:ext cx="1660996" cy="24385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8BCAA05-B4FD-E705-0E3B-7FBB8BBCA08A}"/>
              </a:ext>
            </a:extLst>
          </p:cNvPr>
          <p:cNvCxnSpPr>
            <a:cxnSpLocks/>
          </p:cNvCxnSpPr>
          <p:nvPr/>
        </p:nvCxnSpPr>
        <p:spPr>
          <a:xfrm flipH="1" flipV="1">
            <a:off x="4053016" y="4802659"/>
            <a:ext cx="1508859" cy="7642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7F5FA526-CA2E-10F7-B347-C9617F9F84B1}"/>
              </a:ext>
            </a:extLst>
          </p:cNvPr>
          <p:cNvCxnSpPr>
            <a:cxnSpLocks/>
          </p:cNvCxnSpPr>
          <p:nvPr/>
        </p:nvCxnSpPr>
        <p:spPr>
          <a:xfrm flipV="1">
            <a:off x="5561874" y="4716049"/>
            <a:ext cx="1978794" cy="85087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79576CA-679E-D888-B84C-A563B9FB1476}"/>
              </a:ext>
            </a:extLst>
          </p:cNvPr>
          <p:cNvCxnSpPr>
            <a:cxnSpLocks/>
          </p:cNvCxnSpPr>
          <p:nvPr/>
        </p:nvCxnSpPr>
        <p:spPr>
          <a:xfrm flipV="1">
            <a:off x="5561874" y="3751545"/>
            <a:ext cx="1634329" cy="18153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12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Επιλογή </a:t>
            </a:r>
            <a:r>
              <a:rPr lang="el-GR" sz="3200" dirty="0" smtClean="0"/>
              <a:t>Μοντέλου Για εκπαίδευση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8687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Τελικά ποιο μοντέλο να διαλέξουμε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 smtClean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ResNet50mod (1):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l-GR" dirty="0"/>
              <a:t>20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/>
              <a:t>layers </a:t>
            </a:r>
            <a:r>
              <a:rPr lang="el-GR" dirty="0"/>
              <a:t>προς εκπαίδευση, χωρίς </a:t>
            </a:r>
            <a:r>
              <a:rPr lang="en-US" dirty="0"/>
              <a:t>regularization, </a:t>
            </a:r>
            <a:r>
              <a:rPr lang="el-GR" dirty="0"/>
              <a:t>με χρήση γεννήτριας εικόνων</a:t>
            </a:r>
          </a:p>
          <a:p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815144-5F89-918F-8E9B-456CA2B2177E}"/>
              </a:ext>
            </a:extLst>
          </p:cNvPr>
          <p:cNvSpPr txBox="1"/>
          <p:nvPr/>
        </p:nvSpPr>
        <p:spPr>
          <a:xfrm>
            <a:off x="2398327" y="5688708"/>
            <a:ext cx="78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 ResNet50 </a:t>
            </a:r>
            <a:r>
              <a:rPr lang="el-GR" dirty="0">
                <a:solidFill>
                  <a:srgbClr val="0070C0"/>
                </a:solidFill>
              </a:rPr>
              <a:t>παράγει πολύ καλύτερα αποτελέσματα από τη δική μας αρχιτεκτονική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21" y="2489171"/>
            <a:ext cx="5054079" cy="3098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10" y="2489082"/>
            <a:ext cx="5108865" cy="30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13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μάθησης (1/2)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479666" y="1398670"/>
            <a:ext cx="4481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Χρήση του </a:t>
            </a:r>
            <a:r>
              <a:rPr lang="en-US" dirty="0" smtClean="0">
                <a:solidFill>
                  <a:srgbClr val="0070C0"/>
                </a:solidFill>
              </a:rPr>
              <a:t>ResNet50mod </a:t>
            </a:r>
            <a:r>
              <a:rPr lang="en-US" dirty="0">
                <a:solidFill>
                  <a:srgbClr val="0070C0"/>
                </a:solidFill>
              </a:rPr>
              <a:t>(1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l-GR" dirty="0" smtClean="0">
                <a:solidFill>
                  <a:srgbClr val="0070C0"/>
                </a:solidFill>
              </a:rPr>
              <a:t> αλλά πως ακριβώς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6" y="2460526"/>
            <a:ext cx="3962400" cy="36970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231027" y="2627870"/>
            <a:ext cx="2339546" cy="18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041557" y="2646702"/>
            <a:ext cx="2529016" cy="1241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7070" y="2462036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Διατηρούμε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231027" y="5087172"/>
            <a:ext cx="2339546" cy="288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041557" y="5124549"/>
            <a:ext cx="2529016" cy="8444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41558" y="5116005"/>
            <a:ext cx="2529015" cy="4078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57070" y="490250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Προσθέτουμε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7070" y="3881292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Πειραματιζόμαστε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l-GR" dirty="0" smtClean="0">
                <a:solidFill>
                  <a:srgbClr val="FF0000"/>
                </a:solidFill>
              </a:rPr>
              <a:t>Ξεπαγώνουμε </a:t>
            </a:r>
            <a:r>
              <a:rPr lang="en-US" dirty="0" smtClean="0">
                <a:solidFill>
                  <a:srgbClr val="FF0000"/>
                </a:solidFill>
              </a:rPr>
              <a:t>0-3-6)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084806" y="4065958"/>
            <a:ext cx="2572264" cy="284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 flipV="1">
            <a:off x="5066272" y="3011732"/>
            <a:ext cx="2590798" cy="10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14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Μεταφορά </a:t>
            </a:r>
            <a:r>
              <a:rPr lang="el-GR" sz="3200" dirty="0" smtClean="0"/>
              <a:t>μάθησης (2/2)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1" y="2537599"/>
            <a:ext cx="5001296" cy="3270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50" y="2537599"/>
            <a:ext cx="5163922" cy="3270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3339CC-A0CB-E5EA-6139-6A87D1E82879}"/>
              </a:ext>
            </a:extLst>
          </p:cNvPr>
          <p:cNvSpPr txBox="1"/>
          <p:nvPr/>
        </p:nvSpPr>
        <p:spPr>
          <a:xfrm>
            <a:off x="1825655" y="1821092"/>
            <a:ext cx="517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Βελτίωση του </a:t>
            </a:r>
            <a:r>
              <a:rPr lang="en-US" dirty="0" smtClean="0">
                <a:solidFill>
                  <a:srgbClr val="0070C0"/>
                </a:solidFill>
              </a:rPr>
              <a:t>transfer accuracy </a:t>
            </a:r>
            <a:r>
              <a:rPr lang="el-GR" dirty="0" smtClean="0">
                <a:solidFill>
                  <a:srgbClr val="0070C0"/>
                </a:solidFill>
              </a:rPr>
              <a:t>όσο ξεπαγώνουμε </a:t>
            </a:r>
            <a:r>
              <a:rPr lang="en-US" dirty="0" smtClean="0">
                <a:solidFill>
                  <a:srgbClr val="0070C0"/>
                </a:solidFill>
              </a:rPr>
              <a:t>layers!!</a:t>
            </a:r>
            <a:endParaRPr lang="el-GR" dirty="0"/>
          </a:p>
          <a:p>
            <a:endParaRPr lang="el-G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64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15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Αποτελέσματα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7796" y="1067798"/>
            <a:ext cx="3373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/>
              <a:t>Μετρικές που χρησιμοποιήθηκαν: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Top-5Accuracy</a:t>
            </a:r>
            <a:endParaRPr lang="el-GR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6" y="2650787"/>
            <a:ext cx="4971416" cy="15257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265" y="5114787"/>
            <a:ext cx="465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ResNet50mod: 20 </a:t>
            </a:r>
            <a:r>
              <a:rPr lang="en-US" dirty="0" err="1" smtClean="0">
                <a:solidFill>
                  <a:srgbClr val="0070C0"/>
                </a:solidFill>
              </a:rPr>
              <a:t>unfreezed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l-GR" dirty="0" smtClean="0">
                <a:solidFill>
                  <a:srgbClr val="0070C0"/>
                </a:solidFill>
              </a:rPr>
              <a:t>με </a:t>
            </a:r>
            <a:r>
              <a:rPr lang="en-US" dirty="0" smtClean="0">
                <a:solidFill>
                  <a:srgbClr val="0070C0"/>
                </a:solidFill>
              </a:rPr>
              <a:t>Image Generator</a:t>
            </a: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                    + </a:t>
            </a:r>
            <a:r>
              <a:rPr lang="el-GR" dirty="0" smtClean="0">
                <a:solidFill>
                  <a:srgbClr val="0070C0"/>
                </a:solidFill>
              </a:rPr>
              <a:t>επιπλέον </a:t>
            </a:r>
            <a:r>
              <a:rPr lang="en-US" dirty="0" smtClean="0">
                <a:solidFill>
                  <a:srgbClr val="0070C0"/>
                </a:solidFill>
              </a:rPr>
              <a:t>layers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70205" y="4162168"/>
            <a:ext cx="8238" cy="10276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2330" y="4567310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ResNet50mod: 6 </a:t>
            </a:r>
            <a:r>
              <a:rPr lang="en-US" dirty="0" err="1" smtClean="0">
                <a:solidFill>
                  <a:srgbClr val="0070C0"/>
                </a:solidFill>
              </a:rPr>
              <a:t>unfreezed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42022" y="4131851"/>
            <a:ext cx="597243" cy="4914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16</a:t>
            </a:fld>
            <a:endParaRPr lang="el-GR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7796" y="2515437"/>
            <a:ext cx="98603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Τεράστιο υπολογιστικό κόστος. Αποτρεπτικό για μελέτη όλων των περιπτώσεων που θέλαμε. </a:t>
            </a:r>
          </a:p>
          <a:p>
            <a:r>
              <a:rPr lang="el-GR" dirty="0" smtClean="0"/>
              <a:t>Ιδανικά θα γινόταν </a:t>
            </a:r>
            <a:r>
              <a:rPr lang="en-US" dirty="0" smtClean="0"/>
              <a:t>transfer</a:t>
            </a:r>
            <a:r>
              <a:rPr lang="el-GR" dirty="0" smtClean="0"/>
              <a:t> για όλα τα μοντέλα αλλά ήταν αδύνατον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Μεγάλος αριθμός υπερπαραμέτρων που μπορούσαμε να αλλάξουμε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Σημαντικά προβλήματα </a:t>
            </a:r>
            <a:r>
              <a:rPr lang="en-US" dirty="0" err="1" smtClean="0"/>
              <a:t>overfitting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r>
              <a:rPr lang="el-GR" dirty="0" smtClean="0"/>
              <a:t>τα οποία μας οδήγησαν στο να δοκιμάσουμε πολλούς </a:t>
            </a:r>
          </a:p>
          <a:p>
            <a:r>
              <a:rPr lang="el-GR" dirty="0" smtClean="0"/>
              <a:t>συνδυασμούς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>
                <a:solidFill>
                  <a:srgbClr val="0070C0"/>
                </a:solidFill>
              </a:rPr>
              <a:t>Θα μπορούσαμε να βελτιώσουμε την ακρίβεια του </a:t>
            </a:r>
            <a:r>
              <a:rPr lang="en-US" dirty="0" smtClean="0">
                <a:solidFill>
                  <a:srgbClr val="0070C0"/>
                </a:solidFill>
              </a:rPr>
              <a:t>transfer </a:t>
            </a:r>
            <a:r>
              <a:rPr lang="el-GR" dirty="0" smtClean="0">
                <a:solidFill>
                  <a:srgbClr val="0070C0"/>
                </a:solidFill>
              </a:rPr>
              <a:t>αλλά ήδη ο χρόνος που απαιτήθηκε ξεπερνά τα</a:t>
            </a:r>
          </a:p>
          <a:p>
            <a:r>
              <a:rPr lang="el-GR" dirty="0" smtClean="0">
                <a:solidFill>
                  <a:srgbClr val="0070C0"/>
                </a:solidFill>
              </a:rPr>
              <a:t>όρια μίας εξαμηνιαίας εργασίας</a:t>
            </a:r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/>
          </a:p>
          <a:p>
            <a:pPr marL="0" indent="0" algn="ctr">
              <a:buNone/>
            </a:pPr>
            <a:r>
              <a:rPr lang="el-GR" sz="3200" dirty="0"/>
              <a:t>Σας Ευχαριστώ πολύ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 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2281" y="1174137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Στόχος Εργασίας</a:t>
            </a:r>
          </a:p>
          <a:p>
            <a:pPr marL="342900" indent="-342900">
              <a:buFont typeface="+mj-lt"/>
              <a:buAutoNum type="arabicPeriod"/>
            </a:pPr>
            <a:r>
              <a:rPr lang="el-GR" dirty="0"/>
              <a:t>Σχεδιασμός και εκπαίδευση </a:t>
            </a:r>
            <a:r>
              <a:rPr lang="en-US" dirty="0"/>
              <a:t>CNNs </a:t>
            </a:r>
            <a:r>
              <a:rPr lang="el-GR" dirty="0"/>
              <a:t>για </a:t>
            </a:r>
            <a:r>
              <a:rPr lang="en-US" dirty="0"/>
              <a:t>classification </a:t>
            </a:r>
            <a:r>
              <a:rPr lang="el-GR" dirty="0"/>
              <a:t>σε αρχικό </a:t>
            </a:r>
            <a:r>
              <a:rPr lang="en-US" dirty="0"/>
              <a:t>dataset</a:t>
            </a:r>
            <a:endParaRPr lang="el-GR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 </a:t>
            </a:r>
            <a:r>
              <a:rPr lang="el-GR" dirty="0"/>
              <a:t>σε δεύτερο (ανεξάρτητο) </a:t>
            </a:r>
            <a:r>
              <a:rPr lang="en-US" dirty="0"/>
              <a:t>dataset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2281" y="2443728"/>
            <a:ext cx="3520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Training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31651 </a:t>
            </a:r>
            <a:r>
              <a:rPr lang="el-GR" dirty="0"/>
              <a:t>εικόνες φαγητών (Ιαπωνία)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256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Όχι ισόποσα μοιρασμένες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2281" y="3784409"/>
            <a:ext cx="3170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/>
              <a:t>Χαρακτηριστικά </a:t>
            </a:r>
            <a:r>
              <a:rPr lang="en-US" u="sng" dirty="0"/>
              <a:t>Transfer Dataset</a:t>
            </a:r>
            <a:endParaRPr lang="el-G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~</a:t>
            </a:r>
            <a:r>
              <a:rPr lang="en-US" dirty="0"/>
              <a:t>101000</a:t>
            </a:r>
            <a:r>
              <a:rPr lang="el-GR" dirty="0"/>
              <a:t> εικόνες φαγητών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101</a:t>
            </a:r>
            <a:r>
              <a:rPr lang="en-US" dirty="0"/>
              <a:t> </a:t>
            </a:r>
            <a:r>
              <a:rPr lang="el-GR" dirty="0"/>
              <a:t>κλάσεις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1000 εικόνες ανά κλάση</a:t>
            </a:r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2281" y="1543469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Γιατί επιλέχθηκε σαν </a:t>
            </a:r>
            <a:r>
              <a:rPr lang="en-US" b="1" dirty="0">
                <a:solidFill>
                  <a:srgbClr val="0070C0"/>
                </a:solidFill>
              </a:rPr>
              <a:t>training </a:t>
            </a:r>
            <a:r>
              <a:rPr lang="el-GR" b="1" dirty="0">
                <a:solidFill>
                  <a:srgbClr val="0070C0"/>
                </a:solidFill>
              </a:rPr>
              <a:t>το </a:t>
            </a:r>
            <a:r>
              <a:rPr lang="en-US" b="1" dirty="0">
                <a:solidFill>
                  <a:srgbClr val="0070C0"/>
                </a:solidFill>
              </a:rPr>
              <a:t>dataset </a:t>
            </a:r>
            <a:r>
              <a:rPr lang="el-GR" b="1" dirty="0">
                <a:solidFill>
                  <a:srgbClr val="0070C0"/>
                </a:solidFill>
              </a:rPr>
              <a:t>με τις λιγότερες εικόνες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280" y="2569079"/>
            <a:ext cx="6856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training dataset </a:t>
            </a:r>
            <a:r>
              <a:rPr lang="el-GR" dirty="0"/>
              <a:t>διέθετε επιπλέον χωρική πληροφορία (</a:t>
            </a:r>
            <a:r>
              <a:rPr lang="en-US" dirty="0"/>
              <a:t>bounding box</a:t>
            </a:r>
            <a:r>
              <a:rPr lang="el-GR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transfer dataset </a:t>
            </a:r>
            <a:r>
              <a:rPr lang="el-GR" dirty="0"/>
              <a:t>δεν διέθετε </a:t>
            </a:r>
            <a:r>
              <a:rPr lang="en-US" dirty="0"/>
              <a:t>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</a:t>
            </a:r>
            <a:r>
              <a:rPr lang="en-US" dirty="0"/>
              <a:t> transfer dataset </a:t>
            </a:r>
            <a:r>
              <a:rPr lang="el-GR" dirty="0"/>
              <a:t>περιέχει μερικά λάθη στα</a:t>
            </a:r>
            <a:r>
              <a:rPr lang="en-US" dirty="0"/>
              <a:t> annotations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37" y="3507972"/>
            <a:ext cx="3465703" cy="2600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1" y="3560272"/>
            <a:ext cx="3161268" cy="249612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131906" y="45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xmlns="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901" y="1267501"/>
            <a:ext cx="9885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εικόνες δεν διέθεταν ενιαίο μέγεθος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 smtClean="0"/>
              <a:t>                                                 Μελέτη πολλών διαφορετικών μεγεθών</a:t>
            </a: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l-GR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Εκτέλεση </a:t>
            </a:r>
            <a:r>
              <a:rPr lang="en-US" dirty="0"/>
              <a:t>cropping </a:t>
            </a:r>
            <a:r>
              <a:rPr lang="el-GR" dirty="0"/>
              <a:t>στις </a:t>
            </a:r>
            <a:r>
              <a:rPr lang="en-US" dirty="0"/>
              <a:t>training </a:t>
            </a:r>
            <a:r>
              <a:rPr lang="el-GR" dirty="0"/>
              <a:t>εικόνες ώστε να περιέχεται μόνο η </a:t>
            </a:r>
            <a:r>
              <a:rPr lang="en-US" dirty="0"/>
              <a:t>annotated </a:t>
            </a:r>
            <a:r>
              <a:rPr lang="el-GR" dirty="0"/>
              <a:t>κλάση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Διατήρηση του </a:t>
            </a:r>
            <a:r>
              <a:rPr lang="en-US" dirty="0"/>
              <a:t>RGB </a:t>
            </a:r>
            <a:r>
              <a:rPr lang="el-GR" dirty="0"/>
              <a:t>χρώματος των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l-GR" dirty="0"/>
              <a:t>                                                 απόφαση που επηρεάζει όλη τη διαδικασία καθώς η μνήμη αυξάνεται κατά πολύ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Διαχωρισμός δεδομένων σε </a:t>
            </a:r>
            <a:r>
              <a:rPr lang="en-US" dirty="0"/>
              <a:t>training-validation-test set             70%-15%-15% </a:t>
            </a:r>
            <a:endParaRPr lang="el-GR" dirty="0"/>
          </a:p>
        </p:txBody>
      </p:sp>
      <p:sp>
        <p:nvSpPr>
          <p:cNvPr id="4" name="Right Arrow 3"/>
          <p:cNvSpPr/>
          <p:nvPr/>
        </p:nvSpPr>
        <p:spPr>
          <a:xfrm rot="1635265">
            <a:off x="3232736" y="1691778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29846">
            <a:off x="3352184" y="3351890"/>
            <a:ext cx="820281" cy="20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0578" y="3847071"/>
            <a:ext cx="552551" cy="1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5</a:t>
            </a:fld>
            <a:endParaRPr lang="el-GR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1/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1091" y="1234550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1" y="1354356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Πόσα ποια μοντέλα σχεδιάστηκαν-χρησιμοποιήθηκαν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1091" y="2583041"/>
            <a:ext cx="7034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Δοκιμάστηκαν αρκετές </a:t>
            </a:r>
            <a:r>
              <a:rPr lang="en-US" dirty="0" smtClean="0"/>
              <a:t>custom </a:t>
            </a:r>
            <a:r>
              <a:rPr lang="el-GR" dirty="0"/>
              <a:t>αρχιτεκτονικές κατά τη διάρκεια του </a:t>
            </a:r>
            <a:r>
              <a:rPr lang="en-US" dirty="0"/>
              <a:t>project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Όλες αδυνατούσαν να επιτύχουν υψηλό </a:t>
            </a:r>
            <a:r>
              <a:rPr lang="en-US" dirty="0"/>
              <a:t>accuracy (max 55-60%)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Δοκιμάστηκαν πολλές τεχνικές (</a:t>
            </a:r>
            <a:r>
              <a:rPr lang="en-US" dirty="0"/>
              <a:t>data augmentation </a:t>
            </a:r>
            <a:r>
              <a:rPr lang="el-GR" dirty="0"/>
              <a:t>- </a:t>
            </a:r>
            <a:r>
              <a:rPr lang="en-US" dirty="0"/>
              <a:t>regularization</a:t>
            </a:r>
            <a:r>
              <a:rPr lang="el-GR" dirty="0"/>
              <a:t>) κλπ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272408" y="3823799"/>
            <a:ext cx="584459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8573456" y="2725993"/>
            <a:ext cx="77724" cy="8243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16972" y="2671225"/>
            <a:ext cx="127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Ιδιαιτέρως χρονοβόρα διαδικασία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1707" y="4393197"/>
            <a:ext cx="9701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Αποφασίστηκε να παρουσιαστεί μία από τις </a:t>
            </a:r>
            <a:r>
              <a:rPr lang="en-US" dirty="0"/>
              <a:t>custom </a:t>
            </a:r>
            <a:r>
              <a:rPr lang="el-GR" dirty="0"/>
              <a:t>αρχιτεκτονικές, και ταυτόχρονα να χρησιμοποιηθούν και </a:t>
            </a:r>
          </a:p>
          <a:p>
            <a:r>
              <a:rPr lang="el-GR" dirty="0"/>
              <a:t>ήδη υπάρχουσες </a:t>
            </a:r>
            <a:r>
              <a:rPr lang="en-US" dirty="0"/>
              <a:t>(VGG16, VGG19, ResNet50) </a:t>
            </a:r>
            <a:r>
              <a:rPr lang="el-GR" dirty="0"/>
              <a:t>με τροποποιήσεις ώστε να αυξήσουμε το </a:t>
            </a:r>
            <a:r>
              <a:rPr lang="en-US" dirty="0"/>
              <a:t>accuracy</a:t>
            </a:r>
            <a:endParaRPr lang="el-GR" dirty="0"/>
          </a:p>
          <a:p>
            <a:endParaRPr lang="el-GR" dirty="0"/>
          </a:p>
          <a:p>
            <a:r>
              <a:rPr lang="el-GR" dirty="0"/>
              <a:t>Στις υπάρχουσες αρχιτεκτονικές προστέθηκαν συνελικτικά </a:t>
            </a:r>
            <a:r>
              <a:rPr lang="en-US" dirty="0"/>
              <a:t>layers </a:t>
            </a:r>
            <a:r>
              <a:rPr lang="el-GR" dirty="0"/>
              <a:t>καθώς και </a:t>
            </a:r>
            <a:r>
              <a:rPr lang="en-US" dirty="0"/>
              <a:t>fully connected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6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(</a:t>
            </a:r>
            <a:r>
              <a:rPr lang="el-GR" sz="3200" dirty="0" smtClean="0"/>
              <a:t>2/</a:t>
            </a:r>
            <a:r>
              <a:rPr lang="en-US" sz="3200" dirty="0" smtClean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0854" y="1123523"/>
            <a:ext cx="1762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C15D3net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ResNet50mod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VGG16mod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VGG19mod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301092" y="1354356"/>
            <a:ext cx="336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Ποια είναι τελικά τα μοντέλα μας</a:t>
            </a:r>
            <a:r>
              <a:rPr lang="en-US" b="1" dirty="0">
                <a:solidFill>
                  <a:srgbClr val="0070C0"/>
                </a:solidFill>
              </a:rPr>
              <a:t>;</a:t>
            </a:r>
            <a:endParaRPr lang="el-GR" b="1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61" y="2554686"/>
            <a:ext cx="5622454" cy="1512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1092" y="4183721"/>
            <a:ext cx="9960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(1):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20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2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χωρίς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20 layers </a:t>
            </a:r>
            <a:r>
              <a:rPr lang="el-GR" sz="1600" dirty="0"/>
              <a:t>προς εκπαίδευση, με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ResNet50mod (</a:t>
            </a:r>
            <a:r>
              <a:rPr lang="el-GR" sz="1600" dirty="0">
                <a:solidFill>
                  <a:srgbClr val="0070C0"/>
                </a:solidFill>
              </a:rPr>
              <a:t>4</a:t>
            </a:r>
            <a:r>
              <a:rPr lang="en-US" sz="1600" dirty="0">
                <a:solidFill>
                  <a:srgbClr val="0070C0"/>
                </a:solidFill>
              </a:rPr>
              <a:t>):</a:t>
            </a:r>
            <a:r>
              <a:rPr lang="el-GR" sz="1600" dirty="0">
                <a:solidFill>
                  <a:srgbClr val="0070C0"/>
                </a:solidFill>
              </a:rPr>
              <a:t>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εικόνων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VGG16mod:</a:t>
            </a:r>
            <a:r>
              <a:rPr lang="el-GR" sz="1600" dirty="0" smtClean="0">
                <a:solidFill>
                  <a:srgbClr val="0070C0"/>
                </a:solidFill>
              </a:rPr>
              <a:t>        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</a:t>
            </a:r>
            <a:r>
              <a:rPr lang="el-GR" sz="1600" dirty="0" smtClean="0"/>
              <a:t>εικόνων</a:t>
            </a:r>
            <a:endParaRPr lang="el-GR" sz="16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VGG19mod</a:t>
            </a:r>
            <a:r>
              <a:rPr lang="en-US" sz="1600" dirty="0">
                <a:solidFill>
                  <a:srgbClr val="0070C0"/>
                </a:solidFill>
              </a:rPr>
              <a:t>:         </a:t>
            </a:r>
            <a:r>
              <a:rPr lang="el-GR" sz="1600" dirty="0"/>
              <a:t>Κανένα </a:t>
            </a:r>
            <a:r>
              <a:rPr lang="en-US" sz="1600" dirty="0"/>
              <a:t>layer </a:t>
            </a:r>
            <a:r>
              <a:rPr lang="el-GR" sz="1600" dirty="0"/>
              <a:t>προς εκπαίδευση, χωρίς </a:t>
            </a:r>
            <a:r>
              <a:rPr lang="en-US" sz="1600" dirty="0"/>
              <a:t>regularization, </a:t>
            </a:r>
            <a:r>
              <a:rPr lang="el-GR" sz="1600" dirty="0"/>
              <a:t>με χρήση γεννήτριας </a:t>
            </a:r>
            <a:r>
              <a:rPr lang="el-GR" sz="1600" dirty="0" smtClean="0"/>
              <a:t>εικόνων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C15D3net:</a:t>
            </a:r>
            <a:r>
              <a:rPr lang="en-US" sz="1600" dirty="0"/>
              <a:t>            </a:t>
            </a:r>
            <a:r>
              <a:rPr lang="el-GR" sz="1600" dirty="0" smtClean="0"/>
              <a:t>Αποτελείται </a:t>
            </a:r>
            <a:r>
              <a:rPr lang="el-GR" sz="1600" dirty="0"/>
              <a:t>από 15 συνελικτικά και 3 </a:t>
            </a:r>
            <a:r>
              <a:rPr lang="en-US" sz="1600" dirty="0"/>
              <a:t>fully-connected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7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Περιγραφή μοντέλων </a:t>
            </a:r>
            <a:r>
              <a:rPr lang="el-GR" sz="3200" dirty="0" smtClean="0"/>
              <a:t>(</a:t>
            </a:r>
            <a:r>
              <a:rPr lang="en-US" sz="3200" dirty="0"/>
              <a:t>3</a:t>
            </a:r>
            <a:r>
              <a:rPr lang="el-GR" sz="3200" dirty="0" smtClean="0"/>
              <a:t>/</a:t>
            </a:r>
            <a:r>
              <a:rPr lang="en-US" sz="3200" dirty="0"/>
              <a:t>3</a:t>
            </a:r>
            <a:r>
              <a:rPr lang="el-GR" sz="3200" dirty="0" smtClean="0"/>
              <a:t>)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17586"/>
            <a:ext cx="4127157" cy="3327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43" y="2517586"/>
            <a:ext cx="4608655" cy="35137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7883326">
            <a:off x="3404407" y="2056380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83326">
            <a:off x="7162293" y="2056382"/>
            <a:ext cx="890694" cy="199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37472" y="156513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C15D3net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56605" y="168051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Υπάρχοντα μοντέλα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3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z="1200" smtClean="0"/>
              <a:t>8</a:t>
            </a:fld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Μέγεθος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0379" y="1162987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64</a:t>
            </a:r>
            <a:r>
              <a:rPr lang="en-US" dirty="0"/>
              <a:t>x64x3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128x128x3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160x160x3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256x256x3</a:t>
            </a:r>
            <a:endParaRPr lang="el-GR" dirty="0"/>
          </a:p>
        </p:txBody>
      </p:sp>
      <p:sp>
        <p:nvSpPr>
          <p:cNvPr id="9" name="TextBox 8"/>
          <p:cNvSpPr txBox="1"/>
          <p:nvPr/>
        </p:nvSpPr>
        <p:spPr>
          <a:xfrm>
            <a:off x="1479666" y="139867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Περιπτώσεις που </a:t>
            </a:r>
          </a:p>
          <a:p>
            <a:r>
              <a:rPr lang="el-GR" dirty="0"/>
              <a:t>μελετήθηκαν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2062" y="5543222"/>
            <a:ext cx="9993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0070C0"/>
                </a:solidFill>
              </a:rPr>
              <a:t>Το </a:t>
            </a:r>
            <a:r>
              <a:rPr lang="el-GR" dirty="0">
                <a:solidFill>
                  <a:srgbClr val="0070C0"/>
                </a:solidFill>
              </a:rPr>
              <a:t>μέγεθος της αρχικής εικόνας επηρεάζει το </a:t>
            </a:r>
            <a:r>
              <a:rPr lang="el-GR" dirty="0" smtClean="0">
                <a:solidFill>
                  <a:srgbClr val="0070C0"/>
                </a:solidFill>
              </a:rPr>
              <a:t>αποτέλεσμα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l-GR" dirty="0" smtClean="0">
                <a:solidFill>
                  <a:srgbClr val="0070C0"/>
                </a:solidFill>
              </a:rPr>
              <a:t>- </a:t>
            </a:r>
            <a:r>
              <a:rPr lang="el-GR" dirty="0" smtClean="0">
                <a:solidFill>
                  <a:srgbClr val="0070C0"/>
                </a:solidFill>
              </a:rPr>
              <a:t>Βέλτιστα </a:t>
            </a:r>
            <a:r>
              <a:rPr lang="el-GR" dirty="0">
                <a:solidFill>
                  <a:srgbClr val="0070C0"/>
                </a:solidFill>
              </a:rPr>
              <a:t>αποτελέσματα για 256</a:t>
            </a:r>
            <a:r>
              <a:rPr lang="en-US" dirty="0" smtClean="0">
                <a:solidFill>
                  <a:srgbClr val="0070C0"/>
                </a:solidFill>
              </a:rPr>
              <a:t>x256x3</a:t>
            </a:r>
            <a:endParaRPr lang="el-GR" dirty="0"/>
          </a:p>
          <a:p>
            <a:r>
              <a:rPr lang="el-GR" dirty="0">
                <a:solidFill>
                  <a:srgbClr val="FF0000"/>
                </a:solidFill>
              </a:rPr>
              <a:t>Επιλογή των 160</a:t>
            </a:r>
            <a:r>
              <a:rPr lang="en-US" dirty="0" smtClean="0">
                <a:solidFill>
                  <a:srgbClr val="FF0000"/>
                </a:solidFill>
              </a:rPr>
              <a:t>x160x3</a:t>
            </a:r>
            <a:r>
              <a:rPr lang="el-GR" dirty="0" smtClean="0">
                <a:solidFill>
                  <a:srgbClr val="FF0000"/>
                </a:solidFill>
              </a:rPr>
              <a:t> για τη σύγκριση </a:t>
            </a:r>
            <a:r>
              <a:rPr lang="el-GR" dirty="0" smtClean="0">
                <a:solidFill>
                  <a:srgbClr val="FF0000"/>
                </a:solidFill>
              </a:rPr>
              <a:t> των μοντέλων</a:t>
            </a:r>
            <a:endParaRPr lang="el-GR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62" y="2470779"/>
            <a:ext cx="9866667" cy="30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/>
              <a:t>9</a:t>
            </a:r>
            <a:endParaRPr lang="el-GR" sz="1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Ρύθμιση παραμέτρων – Γεννήτρια Εικόνων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Μεταφορά μάθησης σε Βαθιά Νευρωνικά Δίκτυα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9666" y="1398670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Το </a:t>
            </a:r>
            <a:r>
              <a:rPr lang="en-US" dirty="0"/>
              <a:t>Dataset </a:t>
            </a:r>
            <a:r>
              <a:rPr lang="el-GR" dirty="0"/>
              <a:t>περιέχει μικρό αριθμό εικόνων</a:t>
            </a:r>
          </a:p>
          <a:p>
            <a:r>
              <a:rPr lang="el-GR" dirty="0"/>
              <a:t>Παρατηρείται </a:t>
            </a:r>
            <a:r>
              <a:rPr lang="en-US" dirty="0" err="1"/>
              <a:t>overfitting</a:t>
            </a:r>
            <a:endParaRPr lang="el-GR" dirty="0"/>
          </a:p>
        </p:txBody>
      </p:sp>
      <p:sp>
        <p:nvSpPr>
          <p:cNvPr id="16" name="TextBox 15"/>
          <p:cNvSpPr txBox="1"/>
          <p:nvPr/>
        </p:nvSpPr>
        <p:spPr>
          <a:xfrm>
            <a:off x="4317984" y="5344190"/>
            <a:ext cx="204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Με </a:t>
            </a:r>
            <a:r>
              <a:rPr lang="en-US" dirty="0"/>
              <a:t>Image Generator</a:t>
            </a:r>
            <a:endParaRPr lang="el-G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37" y="5201819"/>
            <a:ext cx="1353856" cy="1031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18" y="2471247"/>
            <a:ext cx="8582957" cy="268605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8831" y="3344562"/>
            <a:ext cx="848149" cy="19681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665838" y="4226011"/>
            <a:ext cx="1461141" cy="10867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37633" y="4378017"/>
            <a:ext cx="2367037" cy="9196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26979" y="3483554"/>
            <a:ext cx="2830772" cy="18241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03085" y="2881479"/>
            <a:ext cx="939113" cy="11341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6823</TotalTime>
  <Words>784</Words>
  <Application>Microsoft Office PowerPoint</Application>
  <PresentationFormat>Widescreen</PresentationFormat>
  <Paragraphs>153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Garamond</vt:lpstr>
      <vt:lpstr>Calibri</vt:lpstr>
      <vt:lpstr>CMU Serif</vt:lpstr>
      <vt:lpstr>Organic</vt:lpstr>
      <vt:lpstr>PowerPoint Presentation</vt:lpstr>
      <vt:lpstr>Εισαγωγικά Στοιχεία (1/2)</vt:lpstr>
      <vt:lpstr>Εισαγωγικά Στοιχεία (2/2)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454</cp:revision>
  <dcterms:created xsi:type="dcterms:W3CDTF">2017-09-28T08:06:47Z</dcterms:created>
  <dcterms:modified xsi:type="dcterms:W3CDTF">2023-07-20T06:25:23Z</dcterms:modified>
</cp:coreProperties>
</file>